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81" r:id="rId4"/>
    <p:sldId id="262" r:id="rId5"/>
    <p:sldId id="283" r:id="rId6"/>
    <p:sldId id="264" r:id="rId7"/>
    <p:sldId id="265" r:id="rId8"/>
    <p:sldId id="266" r:id="rId9"/>
    <p:sldId id="267" r:id="rId10"/>
    <p:sldId id="270" r:id="rId11"/>
    <p:sldId id="271" r:id="rId12"/>
    <p:sldId id="273" r:id="rId13"/>
    <p:sldId id="272" r:id="rId14"/>
    <p:sldId id="274" r:id="rId15"/>
    <p:sldId id="284" r:id="rId16"/>
    <p:sldId id="276" r:id="rId17"/>
    <p:sldId id="277" r:id="rId18"/>
    <p:sldId id="278" r:id="rId19"/>
    <p:sldId id="279" r:id="rId20"/>
    <p:sldId id="28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758" autoAdjust="0"/>
    <p:restoredTop sz="99631" autoAdjust="0"/>
  </p:normalViewPr>
  <p:slideViewPr>
    <p:cSldViewPr>
      <p:cViewPr>
        <p:scale>
          <a:sx n="40" d="100"/>
          <a:sy n="40" d="100"/>
        </p:scale>
        <p:origin x="-1243" y="-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4E04F1-173F-4C7F-90CD-1DA343B4AD3D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2B9290-2AB4-43F8-B836-83567C1DE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E5475-0201-4FEC-AF05-277317979C17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E790D-81C5-4FED-BF90-FB0B0CCA8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2A0D0-723B-4165-9EBF-127D23193081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D0A66-6F6E-4A96-9E13-52E15F7EF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AC1DD-E140-4CE1-9D62-A906F39068DA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A8BE5-4B00-4D87-8CE5-9E94F600C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21730-999B-4D3C-8DBC-A8BDD3A3245C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CA7CE-B7D4-4857-8AAB-5D7727FAE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FB246-1F34-4B41-B052-7C1742D84C57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9A343-CE27-4742-B2AC-9F8B247E2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7C443-1B6A-4F39-A532-C53940694B24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06810-226C-4301-9B76-01ADAC4F8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92B04-A1B5-4382-BA55-74BFDE36BC19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D753D-A6D9-47CA-BDDC-069C9BC01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3B64E-5E0C-440D-BABF-AF1E0411CBA4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0BFEA-6733-4B24-8973-767E7EDFF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1E452-AF3C-4904-AD1F-F637FDEF2E14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8FC3E-B9E0-43B3-B594-B6745AEEC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69BB0-29C6-46B3-B562-06BCAF18E147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763D9-6BA7-4C17-8B05-F7BDCA3E3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37561-B890-451E-8E0B-A016A1FFE08E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94A71-00AA-4E0C-83C2-481957383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9D6B10-91CC-47CD-994D-394D75B4CADA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690823-1872-44E4-8893-AEE42879D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500090"/>
            <a:ext cx="9144000" cy="735809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ГБОУ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ВПО ЧГМА</a:t>
            </a:r>
            <a:b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Кафедра анестезиологии, реанимации и интенсивной терапии</a:t>
            </a:r>
            <a:r>
              <a:rPr lang="ru-RU" sz="12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72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72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72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ДИАГНОСТИКА</a:t>
            </a:r>
            <a:r>
              <a:rPr lang="ru-RU" sz="72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72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72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ТЭЛА</a:t>
            </a:r>
            <a:r>
              <a:rPr lang="ru-RU" sz="88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88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88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Выполнила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ординатор Шевченко Е.Ю.</a:t>
            </a:r>
            <a:b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Куратор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Коннов В.А.</a:t>
            </a:r>
            <a:endParaRPr lang="ru-RU" sz="8800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TELA_vr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Классическая рентгенографическая картина инфаркта лёгкого.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 </a:t>
            </a:r>
            <a:endParaRPr lang="ru-RU" sz="16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TELA_vr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476672"/>
            <a:ext cx="5904656" cy="62373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algn="ctr">
              <a:buNone/>
            </a:pPr>
            <a:endParaRPr lang="ru-RU" b="1" i="1" u="sng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Вентиляционная </a:t>
            </a:r>
            <a:r>
              <a:rPr lang="ru-RU" b="1" i="1" u="sng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сцинтиграфия</a:t>
            </a:r>
            <a:endParaRPr lang="ru-RU" b="1" i="1" u="sng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зоны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гиповентиляции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зоны пониженной активности вентиляционной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сцинтиграфии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отсутствие дефектов перфузии на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перфузионной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сцинтиграмме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лёгких надёжно исключает ТЭЛА 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Перфузионная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сцинтграмма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лёгких в прямой проекции. </a:t>
            </a:r>
            <a:endParaRPr lang="ru-RU" sz="1800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TELA_vr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76672"/>
            <a:ext cx="6516216" cy="63813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endParaRPr lang="ru-RU" b="1" i="1" u="sng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b="1" i="1" u="sng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КТ грудной клетки с контрастным </a:t>
            </a:r>
          </a:p>
          <a:p>
            <a:pPr algn="ctr">
              <a:buNone/>
            </a:pP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усилением (КТ-ангиография)</a:t>
            </a:r>
          </a:p>
          <a:p>
            <a:pPr>
              <a:buNone/>
            </a:pPr>
            <a:endParaRPr lang="ru-RU" sz="2000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Прямыми признаками ТЭЛА являются:</a:t>
            </a:r>
          </a:p>
          <a:p>
            <a:pPr>
              <a:buNone/>
            </a:pPr>
            <a:endParaRPr lang="ru-RU" sz="2000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полный дефект наполнения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частичный дефект наполнения (на поперечном срезе сосуда симптом «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polo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mint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», на продольном срезе – «симптом железнодорожного пути»)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пристеночный дефект наполнения, который образует с сосудистой стенкой острый угол </a:t>
            </a:r>
          </a:p>
          <a:p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i="1" dirty="0" smtClean="0">
                <a:latin typeface="Arial" pitchFamily="34" charset="0"/>
                <a:cs typeface="Arial" pitchFamily="34" charset="0"/>
              </a:rPr>
            </a:b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ru-RU" sz="2800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800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800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непрямым признакам относятся:</a:t>
            </a:r>
          </a:p>
          <a:p>
            <a:pPr>
              <a:buNone/>
            </a:pPr>
            <a:endParaRPr lang="ru-RU" sz="2800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признаки инфаркта лёгкого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обеднение кровотока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ателектазы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умеренный плевральный выпот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Массивная ТЭЛА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TELA_vr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83013"/>
            <a:ext cx="8532440" cy="647498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endParaRPr lang="ru-RU" b="1" i="1" u="sng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Селективная ангиография легочной артерии (</a:t>
            </a:r>
            <a:r>
              <a:rPr lang="ru-RU" b="1" i="1" u="sng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ангиопульмонография</a:t>
            </a: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увеличение диаметра легочной артерии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полное или частичное отсутствие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конрастирования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сосудов легкого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дефекты наполнения в просвете сосудов при наличии единичных пристеночных тромбов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деформация легочного рисунка в виде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расширенмя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 извитости сегментарных и долевых сосудов при множественном поражении мелких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веивей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numCol="2"/>
          <a:lstStyle/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Крупные дефект наполнения в правой лёгочной артерии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ru-RU" sz="2000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000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000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000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000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000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000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000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000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000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000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000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000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В </a:t>
            </a:r>
            <a:r>
              <a:rPr lang="ru-RU" sz="2000" i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субсегментарных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артериях верхней доли правого лёгкого</a:t>
            </a:r>
          </a:p>
        </p:txBody>
      </p:sp>
      <p:pic>
        <p:nvPicPr>
          <p:cNvPr id="4" name="Рисунок 3" descr="TELA_vr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908720"/>
            <a:ext cx="4716016" cy="5949280"/>
          </a:xfrm>
          <a:prstGeom prst="rect">
            <a:avLst/>
          </a:prstGeom>
        </p:spPr>
      </p:pic>
      <p:pic>
        <p:nvPicPr>
          <p:cNvPr id="5" name="Рисунок 4" descr="TELA_vr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9152" y="908720"/>
            <a:ext cx="4384848" cy="59492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Эхокардиография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тромбы в правых отделах сердца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дилатация правого желудочка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парадоксальное движение межжелудочковой перегородки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1800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TELA_vr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700809"/>
            <a:ext cx="5688632" cy="51571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9" name="Содержимое 3" descr="Pulmonary Embolis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17463"/>
            <a:ext cx="9144000" cy="6875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56592" y="0"/>
            <a:ext cx="9144000" cy="6858000"/>
          </a:xfrm>
        </p:spPr>
        <p:txBody>
          <a:bodyPr/>
          <a:lstStyle/>
          <a:p>
            <a:pPr algn="ctr">
              <a:buNone/>
            </a:pPr>
            <a:endParaRPr lang="ru-RU" sz="4000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4000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66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СПАСИБО ЗА </a:t>
            </a:r>
          </a:p>
          <a:p>
            <a:pPr algn="ctr">
              <a:buNone/>
            </a:pPr>
            <a:r>
              <a:rPr lang="ru-RU" sz="66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ВНИМАНИЕ</a:t>
            </a:r>
            <a:endParaRPr lang="ru-RU" sz="66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АКТУАЛЬНОСТЬ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algn="ctr" eaLnBrk="1" fontAlgn="auto" hangingPunct="1">
              <a:spcAft>
                <a:spcPts val="0"/>
              </a:spcAft>
              <a:buNone/>
              <a:defRPr/>
            </a:pPr>
            <a:endParaRPr lang="ru-RU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летальность до 70 %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структуре летальности от сердечнососудистых заболеваний – 3-е место после инфаркта миокарда и инсульта.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потери 0,1% населения ежегодно в экономически развитых странах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диагностика меньше 70 %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схожая картина с ОКН</a:t>
            </a:r>
            <a:endParaRPr lang="ru-RU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АНАМНЕЗ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длительный постельный режим и сердечная недостаточность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варикозное расширение вен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катетеризация центральных вен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злокачественные новообразования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инсульты и травмы спинного мозга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массивная диуретическая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терапия, дегидратация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полицитемия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длительный прием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гормональ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ных контрацептивов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системные заболевания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соеди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нительной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ткани и системные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васкулиты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сахарный диабет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Рисунок 3" descr="1270719503_vet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790056"/>
            <a:ext cx="4067944" cy="406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endParaRPr lang="ru-RU" b="1" i="1" u="sng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b="1" i="1" u="sng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КЛИНИЧЕСКАЯ КАРТИНА</a:t>
            </a:r>
          </a:p>
          <a:p>
            <a:pPr algn="ctr">
              <a:buNone/>
            </a:pPr>
            <a:endParaRPr lang="ru-RU" b="1" i="1" u="sng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ОДН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болевой синдром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синдром малого сердечного выброса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u="sng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ЛАБОРАТОРНЫЕ ДАННЫЕ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нейтрофильный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лейкоцитоз с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палочкоядерным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сдвигом,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лимфопения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относительный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моноцитоз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повышение ЛДГ, возможна умеренная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гипербилирубинемия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гиперкоагуляция,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повышение содержания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D-димера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u="sng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i="1" u="sng" dirty="0" smtClean="0">
                <a:solidFill>
                  <a:schemeClr val="tx2">
                    <a:lumMod val="50000"/>
                  </a:schemeClr>
                </a:solidFill>
              </a:rPr>
              <a:t>ЭКГ  </a:t>
            </a:r>
            <a:r>
              <a:rPr lang="ru-RU" sz="4400" i="1" u="sng" dirty="0" smtClean="0">
                <a:solidFill>
                  <a:schemeClr val="tx2">
                    <a:lumMod val="50000"/>
                  </a:schemeClr>
                </a:solidFill>
              </a:rPr>
              <a:t>(30%)</a:t>
            </a:r>
            <a:r>
              <a:rPr lang="ru-RU" sz="4400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/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глубокие S1,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отклонение электрической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оси сердца вправо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смещение переходной зоны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4-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pulmonale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подъем сегмента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V1-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3,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avR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смещение книзу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V5-6,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avL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зубцы T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V1-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3,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avF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снижены или слабо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отрицательны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11267" name="Рисунок 3" descr="new_pa7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556792"/>
            <a:ext cx="3923928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None/>
            </a:pPr>
            <a:endParaRPr lang="ru-RU" b="1" i="1" u="sng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None/>
            </a:pPr>
            <a:endParaRPr lang="ru-RU" b="1" i="1" u="sng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TELA_vr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70123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 algn="ctr" eaLnBrk="1" hangingPunct="1">
              <a:buNone/>
            </a:pPr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1" hangingPunct="1">
              <a:buNone/>
            </a:pPr>
            <a:r>
              <a:rPr lang="en-US" b="1" i="1" u="sng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Rg</a:t>
            </a: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-ОГК </a:t>
            </a:r>
            <a:r>
              <a:rPr lang="ru-RU" i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(10%)</a:t>
            </a:r>
          </a:p>
          <a:p>
            <a:pPr lvl="0" eaLnBrk="1" hangingPunct="1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выбухание легочного конуса и расширение тени сердца вправо за счет правого предсердия</a:t>
            </a:r>
          </a:p>
          <a:p>
            <a:pPr lvl="0" eaLnBrk="1" hangingPunct="1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увеличение контуров ветви легочной артерии 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(симптом </a:t>
            </a:r>
            <a:r>
              <a:rPr lang="ru-RU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Палла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последующим обрывом хода сосуда и образованием области обеднённого кровотока 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(симптом </a:t>
            </a:r>
            <a:r>
              <a:rPr lang="ru-RU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Вестермарка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1" hangingPunct="1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резкое расширение корня легкого, его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обрубленность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деформация</a:t>
            </a:r>
          </a:p>
          <a:p>
            <a:pPr lvl="0" eaLnBrk="1" hangingPunct="1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появление дисковидного ателектаза легкого на стороне поражения</a:t>
            </a:r>
          </a:p>
          <a:p>
            <a:pPr lvl="0" eaLnBrk="1" hangingPunct="1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высокое стояние купола диафрагмы</a:t>
            </a:r>
          </a:p>
          <a:p>
            <a:pPr lvl="0" eaLnBrk="1" hangingPunct="1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расширение тени верхней полой вены</a:t>
            </a:r>
          </a:p>
          <a:p>
            <a:pPr lvl="0" eaLnBrk="1" hangingPunct="1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 инфаркте легкого появляется инфильтрация легочной ткани в виде треугольной тени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352</Words>
  <Application>Microsoft Office PowerPoint</Application>
  <PresentationFormat>Экран (4:3)</PresentationFormat>
  <Paragraphs>132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ГБОУ ВПО ЧГМА Кафедра анестезиологии, реанимации и интенсивной терапии  ДИАГНОСТИКА ТЭЛА          Выполнила: ординатор Шевченко Е.Ю.   Куратор: Коннов В.А.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ъ</cp:lastModifiedBy>
  <cp:revision>43</cp:revision>
  <dcterms:created xsi:type="dcterms:W3CDTF">2013-05-29T10:01:21Z</dcterms:created>
  <dcterms:modified xsi:type="dcterms:W3CDTF">2013-06-12T08:18:55Z</dcterms:modified>
</cp:coreProperties>
</file>